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League Spartan" charset="1" panose="00000800000000000000"/>
      <p:regular r:id="rId12"/>
    </p:embeddedFont>
    <p:embeddedFont>
      <p:font typeface="Open Sans Light" charset="1" panose="020B0306030504020204"/>
      <p:regular r:id="rId13"/>
    </p:embeddedFont>
    <p:embeddedFont>
      <p:font typeface="Open Sans Light Bold" charset="1" panose="020B08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Light Bold Italics" charset="1" panose="020B0806030504020204"/>
      <p:regular r:id="rId16"/>
    </p:embeddedFont>
    <p:embeddedFont>
      <p:font typeface="Montserrat Extra-Bold" charset="1" panose="00000900000000000000"/>
      <p:regular r:id="rId17"/>
    </p:embeddedFont>
    <p:embeddedFont>
      <p:font typeface="Montserrat Extra-Bold Bold" charset="1" panose="00000A00000000000000"/>
      <p:regular r:id="rId18"/>
    </p:embeddedFont>
    <p:embeddedFont>
      <p:font typeface="Montserrat Extra-Bold Italics" charset="1" panose="00000900000000000000"/>
      <p:regular r:id="rId19"/>
    </p:embeddedFont>
    <p:embeddedFont>
      <p:font typeface="Montserrat Extra-Bold Bold Italics" charset="1" panose="00000A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 Italics" charset="1" panose="00000500000000000000"/>
      <p:regular r:id="rId23"/>
    </p:embeddedFont>
    <p:embeddedFont>
      <p:font typeface="Poppins Bold Italics" charset="1" panose="00000800000000000000"/>
      <p:regular r:id="rId24"/>
    </p:embeddedFont>
    <p:embeddedFont>
      <p:font typeface="Canva Sans 1" charset="1" panose="020B0503030501040103"/>
      <p:regular r:id="rId25"/>
    </p:embeddedFont>
    <p:embeddedFont>
      <p:font typeface="Canva Sans 1 Bold" charset="1" panose="020B0803030501040103"/>
      <p:regular r:id="rId26"/>
    </p:embeddedFont>
    <p:embeddedFont>
      <p:font typeface="Canva Sans 1 Italics" charset="1" panose="020B0503030501040103"/>
      <p:regular r:id="rId27"/>
    </p:embeddedFont>
    <p:embeddedFont>
      <p:font typeface="Canva Sans 1 Bold Italics" charset="1" panose="020B0803030501040103"/>
      <p:regular r:id="rId28"/>
    </p:embeddedFont>
    <p:embeddedFont>
      <p:font typeface="Canva Sans 2" charset="1" panose="020B0503030501040103"/>
      <p:regular r:id="rId29"/>
    </p:embeddedFont>
    <p:embeddedFont>
      <p:font typeface="Canva Sans 2 Bold" charset="1" panose="020B0803030501040103"/>
      <p:regular r:id="rId30"/>
    </p:embeddedFont>
    <p:embeddedFont>
      <p:font typeface="Canva Sans 2 Italics" charset="1" panose="020B0503030501040103"/>
      <p:regular r:id="rId31"/>
    </p:embeddedFont>
    <p:embeddedFont>
      <p:font typeface="Canva Sans 2 Bold Italics" charset="1" panose="020B08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47" Target="slides/slide15.xml" Type="http://schemas.openxmlformats.org/officeDocument/2006/relationships/slide"/><Relationship Id="rId48" Target="slides/slide16.xml" Type="http://schemas.openxmlformats.org/officeDocument/2006/relationships/slide"/><Relationship Id="rId49" Target="slides/slide17.xml" Type="http://schemas.openxmlformats.org/officeDocument/2006/relationships/slide"/><Relationship Id="rId5" Target="tableStyles.xml" Type="http://schemas.openxmlformats.org/officeDocument/2006/relationships/tableStyles"/><Relationship Id="rId50" Target="slides/slide18.xml" Type="http://schemas.openxmlformats.org/officeDocument/2006/relationships/slide"/><Relationship Id="rId51" Target="slides/slide1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Relationship Id="rId8" Target="../media/image17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13.jpe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34339">
            <a:off x="-3477483" y="-2539547"/>
            <a:ext cx="18721358" cy="11992212"/>
            <a:chOff x="0" y="0"/>
            <a:chExt cx="4930728" cy="315844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30728" cy="3158443"/>
            </a:xfrm>
            <a:custGeom>
              <a:avLst/>
              <a:gdLst/>
              <a:ahLst/>
              <a:cxnLst/>
              <a:rect r="r" b="b" t="t" l="l"/>
              <a:pathLst>
                <a:path h="3158443" w="4930728">
                  <a:moveTo>
                    <a:pt x="21090" y="0"/>
                  </a:moveTo>
                  <a:lnTo>
                    <a:pt x="4909638" y="0"/>
                  </a:lnTo>
                  <a:cubicBezTo>
                    <a:pt x="4921286" y="0"/>
                    <a:pt x="4930728" y="9442"/>
                    <a:pt x="4930728" y="21090"/>
                  </a:cubicBezTo>
                  <a:lnTo>
                    <a:pt x="4930728" y="3137352"/>
                  </a:lnTo>
                  <a:cubicBezTo>
                    <a:pt x="4930728" y="3149000"/>
                    <a:pt x="4921286" y="3158443"/>
                    <a:pt x="4909638" y="3158443"/>
                  </a:cubicBezTo>
                  <a:lnTo>
                    <a:pt x="21090" y="3158443"/>
                  </a:lnTo>
                  <a:cubicBezTo>
                    <a:pt x="15497" y="3158443"/>
                    <a:pt x="10132" y="3156221"/>
                    <a:pt x="6177" y="3152266"/>
                  </a:cubicBezTo>
                  <a:cubicBezTo>
                    <a:pt x="2222" y="3148310"/>
                    <a:pt x="0" y="3142946"/>
                    <a:pt x="0" y="3137352"/>
                  </a:cubicBezTo>
                  <a:lnTo>
                    <a:pt x="0" y="21090"/>
                  </a:lnTo>
                  <a:cubicBezTo>
                    <a:pt x="0" y="9442"/>
                    <a:pt x="9442" y="0"/>
                    <a:pt x="2109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789074">
            <a:off x="11388054" y="95813"/>
            <a:ext cx="11742491" cy="5042789"/>
            <a:chOff x="0" y="0"/>
            <a:chExt cx="3092673" cy="132814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092672" cy="1328142"/>
            </a:xfrm>
            <a:custGeom>
              <a:avLst/>
              <a:gdLst/>
              <a:ahLst/>
              <a:cxnLst/>
              <a:rect r="r" b="b" t="t" l="l"/>
              <a:pathLst>
                <a:path h="1328142" w="3092672">
                  <a:moveTo>
                    <a:pt x="33625" y="0"/>
                  </a:moveTo>
                  <a:lnTo>
                    <a:pt x="3059048" y="0"/>
                  </a:lnTo>
                  <a:cubicBezTo>
                    <a:pt x="3067966" y="0"/>
                    <a:pt x="3076518" y="3543"/>
                    <a:pt x="3082824" y="9848"/>
                  </a:cubicBezTo>
                  <a:cubicBezTo>
                    <a:pt x="3089130" y="16154"/>
                    <a:pt x="3092672" y="24707"/>
                    <a:pt x="3092672" y="33625"/>
                  </a:cubicBezTo>
                  <a:lnTo>
                    <a:pt x="3092672" y="1294517"/>
                  </a:lnTo>
                  <a:cubicBezTo>
                    <a:pt x="3092672" y="1303435"/>
                    <a:pt x="3089130" y="1311988"/>
                    <a:pt x="3082824" y="1318294"/>
                  </a:cubicBezTo>
                  <a:cubicBezTo>
                    <a:pt x="3076518" y="1324599"/>
                    <a:pt x="3067966" y="1328142"/>
                    <a:pt x="3059048" y="1328142"/>
                  </a:cubicBezTo>
                  <a:lnTo>
                    <a:pt x="33625" y="1328142"/>
                  </a:lnTo>
                  <a:cubicBezTo>
                    <a:pt x="24707" y="1328142"/>
                    <a:pt x="16154" y="1324599"/>
                    <a:pt x="9848" y="1318294"/>
                  </a:cubicBezTo>
                  <a:cubicBezTo>
                    <a:pt x="3543" y="1311988"/>
                    <a:pt x="0" y="1303435"/>
                    <a:pt x="0" y="1294517"/>
                  </a:cubicBezTo>
                  <a:lnTo>
                    <a:pt x="0" y="33625"/>
                  </a:lnTo>
                  <a:cubicBezTo>
                    <a:pt x="0" y="24707"/>
                    <a:pt x="3543" y="16154"/>
                    <a:pt x="9848" y="9848"/>
                  </a:cubicBezTo>
                  <a:cubicBezTo>
                    <a:pt x="16154" y="3543"/>
                    <a:pt x="24707" y="0"/>
                    <a:pt x="33625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39163" y="3469448"/>
            <a:ext cx="9473717" cy="120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50"/>
              </a:lnSpc>
              <a:spcBef>
                <a:spcPct val="0"/>
              </a:spcBef>
            </a:pPr>
            <a:r>
              <a:rPr lang="en-US" sz="7036">
                <a:solidFill>
                  <a:srgbClr val="FFFFFF"/>
                </a:solidFill>
                <a:latin typeface="League Spartan"/>
              </a:rPr>
              <a:t>AUTOINSPECT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739163" y="4633144"/>
            <a:ext cx="708596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42238" y="8003222"/>
            <a:ext cx="4317134" cy="181305"/>
            <a:chOff x="0" y="0"/>
            <a:chExt cx="1137023" cy="4775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137023" cy="47751"/>
            </a:xfrm>
            <a:custGeom>
              <a:avLst/>
              <a:gdLst/>
              <a:ahLst/>
              <a:cxnLst/>
              <a:rect r="r" b="b" t="t" l="l"/>
              <a:pathLst>
                <a:path h="47751" w="1137023">
                  <a:moveTo>
                    <a:pt x="0" y="0"/>
                  </a:moveTo>
                  <a:lnTo>
                    <a:pt x="1137023" y="0"/>
                  </a:lnTo>
                  <a:lnTo>
                    <a:pt x="1137023" y="47751"/>
                  </a:lnTo>
                  <a:lnTo>
                    <a:pt x="0" y="47751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58213" y="2695164"/>
            <a:ext cx="4144034" cy="58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2"/>
              </a:lnSpc>
              <a:spcBef>
                <a:spcPct val="0"/>
              </a:spcBef>
            </a:pPr>
            <a:r>
              <a:rPr lang="en-US" sz="3266">
                <a:solidFill>
                  <a:srgbClr val="FFFFFF"/>
                </a:solidFill>
                <a:latin typeface="Canva Sans 1"/>
              </a:rPr>
              <a:t>FYP Final 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9163" y="5067300"/>
            <a:ext cx="7404837" cy="879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Poppins"/>
              </a:rPr>
              <a:t>Automated Inspection Technique for Surgical Instruments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63007" y="8775346"/>
            <a:ext cx="6361505" cy="88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464">
                <a:solidFill>
                  <a:srgbClr val="000000"/>
                </a:solidFill>
                <a:latin typeface="Poppins"/>
              </a:rPr>
              <a:t>Supervisor :- Dr. Atif Aftab Ahmad Jillani</a:t>
            </a:r>
          </a:p>
          <a:p>
            <a:pPr>
              <a:lnSpc>
                <a:spcPts val="3450"/>
              </a:lnSpc>
              <a:spcBef>
                <a:spcPct val="0"/>
              </a:spcBef>
            </a:pPr>
            <a:r>
              <a:rPr lang="en-US" sz="2464">
                <a:solidFill>
                  <a:srgbClr val="000000"/>
                </a:solidFill>
                <a:latin typeface="Poppins"/>
              </a:rPr>
              <a:t>External Supervisor :- Dr Kashif Sagher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1763" y="8318246"/>
            <a:ext cx="5696293" cy="176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464">
                <a:solidFill>
                  <a:srgbClr val="EBEBEB"/>
                </a:solidFill>
                <a:latin typeface="Poppins Bold"/>
              </a:rPr>
              <a:t>Team Members </a:t>
            </a:r>
          </a:p>
          <a:p>
            <a:pPr>
              <a:lnSpc>
                <a:spcPts val="3450"/>
              </a:lnSpc>
            </a:pPr>
            <a:r>
              <a:rPr lang="en-US" sz="2464">
                <a:solidFill>
                  <a:srgbClr val="EBEBEB"/>
                </a:solidFill>
                <a:latin typeface="Poppins Bold"/>
              </a:rPr>
              <a:t>     1. </a:t>
            </a:r>
            <a:r>
              <a:rPr lang="en-US" sz="2464">
                <a:solidFill>
                  <a:srgbClr val="EBEBEB"/>
                </a:solidFill>
                <a:latin typeface="Poppins"/>
              </a:rPr>
              <a:t>Muhammad Saqib i190494</a:t>
            </a:r>
          </a:p>
          <a:p>
            <a:pPr>
              <a:lnSpc>
                <a:spcPts val="3450"/>
              </a:lnSpc>
            </a:pPr>
            <a:r>
              <a:rPr lang="en-US" sz="2464">
                <a:solidFill>
                  <a:srgbClr val="EBEBEB"/>
                </a:solidFill>
                <a:latin typeface="Poppins"/>
              </a:rPr>
              <a:t>  </a:t>
            </a:r>
            <a:r>
              <a:rPr lang="en-US" sz="2464">
                <a:solidFill>
                  <a:srgbClr val="EBEBEB"/>
                </a:solidFill>
                <a:latin typeface="Poppins Bold"/>
              </a:rPr>
              <a:t>  2. </a:t>
            </a:r>
            <a:r>
              <a:rPr lang="en-US" sz="2464">
                <a:solidFill>
                  <a:srgbClr val="EBEBEB"/>
                </a:solidFill>
                <a:latin typeface="Poppins"/>
              </a:rPr>
              <a:t>Vara Ali i190502</a:t>
            </a:r>
          </a:p>
          <a:p>
            <a:pPr>
              <a:lnSpc>
                <a:spcPts val="34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20890" y="0"/>
            <a:ext cx="3407729" cy="2220176"/>
            <a:chOff x="0" y="0"/>
            <a:chExt cx="897509" cy="58473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97509" cy="584738"/>
            </a:xfrm>
            <a:custGeom>
              <a:avLst/>
              <a:gdLst/>
              <a:ahLst/>
              <a:cxnLst/>
              <a:rect r="r" b="b" t="t" l="l"/>
              <a:pathLst>
                <a:path h="584738" w="897509">
                  <a:moveTo>
                    <a:pt x="0" y="0"/>
                  </a:moveTo>
                  <a:lnTo>
                    <a:pt x="897509" y="0"/>
                  </a:lnTo>
                  <a:lnTo>
                    <a:pt x="897509" y="584738"/>
                  </a:lnTo>
                  <a:lnTo>
                    <a:pt x="0" y="58473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20890" y="8066824"/>
            <a:ext cx="3407729" cy="2220176"/>
            <a:chOff x="0" y="0"/>
            <a:chExt cx="897509" cy="58473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897509" cy="584738"/>
            </a:xfrm>
            <a:custGeom>
              <a:avLst/>
              <a:gdLst/>
              <a:ahLst/>
              <a:cxnLst/>
              <a:rect r="r" b="b" t="t" l="l"/>
              <a:pathLst>
                <a:path h="584738" w="897509">
                  <a:moveTo>
                    <a:pt x="0" y="0"/>
                  </a:moveTo>
                  <a:lnTo>
                    <a:pt x="897509" y="0"/>
                  </a:lnTo>
                  <a:lnTo>
                    <a:pt x="897509" y="584738"/>
                  </a:lnTo>
                  <a:lnTo>
                    <a:pt x="0" y="58473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94282" y="1774508"/>
            <a:ext cx="5060944" cy="6737985"/>
            <a:chOff x="0" y="0"/>
            <a:chExt cx="3663950" cy="4878070"/>
          </a:xfrm>
        </p:grpSpPr>
        <p:sp>
          <p:nvSpPr>
            <p:cNvPr name="Freeform 10" id="10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311545" r="-232371" t="-84165" b="-8669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222222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7372350" y="2367937"/>
            <a:ext cx="4132146" cy="0"/>
          </a:xfrm>
          <a:prstGeom prst="line">
            <a:avLst/>
          </a:prstGeom>
          <a:ln cap="flat" w="3810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6471715" y="-1115778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372350" y="981075"/>
            <a:ext cx="6051372" cy="6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3559">
                <a:solidFill>
                  <a:srgbClr val="000000"/>
                </a:solidFill>
                <a:latin typeface="Canva Sans 1"/>
              </a:rPr>
              <a:t>Fine-Tunning Modifications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72350" y="1573182"/>
            <a:ext cx="5419035" cy="79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League Spartan"/>
              </a:rPr>
              <a:t>YOLO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72350" y="3676943"/>
            <a:ext cx="6536690" cy="45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000000"/>
                </a:solidFill>
                <a:latin typeface="Poppins Bold"/>
              </a:rPr>
              <a:t>I. Freezing Layers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72350" y="4192800"/>
            <a:ext cx="9886950" cy="264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Transfer Learning</a:t>
            </a:r>
          </a:p>
          <a:p>
            <a:pPr>
              <a:lnSpc>
                <a:spcPts val="3450"/>
              </a:lnSpc>
            </a:pPr>
            <a:r>
              <a:rPr lang="en-US" sz="2464">
                <a:solidFill>
                  <a:srgbClr val="000000"/>
                </a:solidFill>
                <a:latin typeface="Poppins"/>
              </a:rPr>
              <a:t>To use the already learned features of the  pre-trained model for new tasks</a:t>
            </a:r>
          </a:p>
          <a:p>
            <a:pPr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Overfitting</a:t>
            </a:r>
          </a:p>
          <a:p>
            <a:pPr>
              <a:lnSpc>
                <a:spcPts val="3450"/>
              </a:lnSpc>
            </a:pPr>
            <a:r>
              <a:rPr lang="en-US" sz="2464">
                <a:solidFill>
                  <a:srgbClr val="000000"/>
                </a:solidFill>
                <a:latin typeface="Poppins"/>
              </a:rPr>
              <a:t>Freezing the lower layers to avoid becoming too specific for our training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72350" y="2606062"/>
            <a:ext cx="9652937" cy="88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464">
                <a:solidFill>
                  <a:srgbClr val="000000"/>
                </a:solidFill>
                <a:latin typeface="Poppins"/>
              </a:rPr>
              <a:t>Fine tuning the pre-trained YOLOv5 as the dataset was increased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72350" y="7627388"/>
            <a:ext cx="10160541" cy="132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464">
                <a:solidFill>
                  <a:srgbClr val="000000"/>
                </a:solidFill>
                <a:latin typeface="Poppins"/>
              </a:rPr>
              <a:t>Other hyperparameters including learning rate, batch size, number of epochs were changed using test and trial techniques to achieve an optimal value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72350" y="7111531"/>
            <a:ext cx="6536690" cy="45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000000"/>
                </a:solidFill>
                <a:latin typeface="Poppins Bold"/>
              </a:rPr>
              <a:t>II. Hyperparameters Evolution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20450">
            <a:off x="6861917" y="1561339"/>
            <a:ext cx="4564166" cy="0"/>
          </a:xfrm>
          <a:prstGeom prst="line">
            <a:avLst/>
          </a:prstGeom>
          <a:ln cap="flat" w="5715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37995" y="1235283"/>
            <a:ext cx="1075990" cy="7816434"/>
            <a:chOff x="0" y="0"/>
            <a:chExt cx="283388" cy="205864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83388" cy="2058649"/>
            </a:xfrm>
            <a:custGeom>
              <a:avLst/>
              <a:gdLst/>
              <a:ahLst/>
              <a:cxnLst/>
              <a:rect r="r" b="b" t="t" l="l"/>
              <a:pathLst>
                <a:path h="2058649" w="283388">
                  <a:moveTo>
                    <a:pt x="141694" y="0"/>
                  </a:moveTo>
                  <a:lnTo>
                    <a:pt x="141694" y="0"/>
                  </a:lnTo>
                  <a:cubicBezTo>
                    <a:pt x="179274" y="0"/>
                    <a:pt x="215314" y="14928"/>
                    <a:pt x="241887" y="41501"/>
                  </a:cubicBezTo>
                  <a:cubicBezTo>
                    <a:pt x="268460" y="68074"/>
                    <a:pt x="283388" y="104115"/>
                    <a:pt x="283388" y="141694"/>
                  </a:cubicBezTo>
                  <a:lnTo>
                    <a:pt x="283388" y="1916955"/>
                  </a:lnTo>
                  <a:cubicBezTo>
                    <a:pt x="283388" y="1954535"/>
                    <a:pt x="268460" y="1990575"/>
                    <a:pt x="241887" y="2017148"/>
                  </a:cubicBezTo>
                  <a:cubicBezTo>
                    <a:pt x="215314" y="2043721"/>
                    <a:pt x="179274" y="2058649"/>
                    <a:pt x="141694" y="2058649"/>
                  </a:cubicBezTo>
                  <a:lnTo>
                    <a:pt x="141694" y="2058649"/>
                  </a:lnTo>
                  <a:cubicBezTo>
                    <a:pt x="104115" y="2058649"/>
                    <a:pt x="68074" y="2043721"/>
                    <a:pt x="41501" y="2017148"/>
                  </a:cubicBezTo>
                  <a:cubicBezTo>
                    <a:pt x="14928" y="1990575"/>
                    <a:pt x="0" y="1954535"/>
                    <a:pt x="0" y="1916955"/>
                  </a:cubicBezTo>
                  <a:lnTo>
                    <a:pt x="0" y="141694"/>
                  </a:lnTo>
                  <a:cubicBezTo>
                    <a:pt x="0" y="104115"/>
                    <a:pt x="14928" y="68074"/>
                    <a:pt x="41501" y="41501"/>
                  </a:cubicBezTo>
                  <a:cubicBezTo>
                    <a:pt x="68074" y="14928"/>
                    <a:pt x="104115" y="0"/>
                    <a:pt x="141694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198540" y="2659714"/>
            <a:ext cx="9268201" cy="2228850"/>
            <a:chOff x="0" y="0"/>
            <a:chExt cx="3135169" cy="75395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135169" cy="753957"/>
            </a:xfrm>
            <a:custGeom>
              <a:avLst/>
              <a:gdLst/>
              <a:ahLst/>
              <a:cxnLst/>
              <a:rect r="r" b="b" t="t" l="l"/>
              <a:pathLst>
                <a:path h="753957" w="3135169">
                  <a:moveTo>
                    <a:pt x="3010709" y="753957"/>
                  </a:moveTo>
                  <a:lnTo>
                    <a:pt x="124460" y="753957"/>
                  </a:lnTo>
                  <a:cubicBezTo>
                    <a:pt x="55880" y="753957"/>
                    <a:pt x="0" y="698077"/>
                    <a:pt x="0" y="629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0709" y="0"/>
                  </a:lnTo>
                  <a:cubicBezTo>
                    <a:pt x="3079289" y="0"/>
                    <a:pt x="3135169" y="55880"/>
                    <a:pt x="3135169" y="124460"/>
                  </a:cubicBezTo>
                  <a:lnTo>
                    <a:pt x="3135169" y="629497"/>
                  </a:lnTo>
                  <a:cubicBezTo>
                    <a:pt x="3135169" y="698077"/>
                    <a:pt x="3079289" y="753957"/>
                    <a:pt x="3010709" y="753957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73947" y="3422627"/>
            <a:ext cx="680015" cy="70302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821259" y="2659714"/>
            <a:ext cx="2838766" cy="2228850"/>
            <a:chOff x="0" y="0"/>
            <a:chExt cx="960274" cy="75395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960274" cy="753957"/>
            </a:xfrm>
            <a:custGeom>
              <a:avLst/>
              <a:gdLst/>
              <a:ahLst/>
              <a:cxnLst/>
              <a:rect r="r" b="b" t="t" l="l"/>
              <a:pathLst>
                <a:path h="753957" w="960274">
                  <a:moveTo>
                    <a:pt x="835814" y="753957"/>
                  </a:moveTo>
                  <a:lnTo>
                    <a:pt x="124460" y="753957"/>
                  </a:lnTo>
                  <a:cubicBezTo>
                    <a:pt x="55880" y="753957"/>
                    <a:pt x="0" y="698077"/>
                    <a:pt x="0" y="629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5814" y="0"/>
                  </a:lnTo>
                  <a:cubicBezTo>
                    <a:pt x="904394" y="0"/>
                    <a:pt x="960274" y="55880"/>
                    <a:pt x="960274" y="124460"/>
                  </a:cubicBezTo>
                  <a:lnTo>
                    <a:pt x="960274" y="629497"/>
                  </a:lnTo>
                  <a:cubicBezTo>
                    <a:pt x="960274" y="698077"/>
                    <a:pt x="904394" y="753957"/>
                    <a:pt x="835814" y="753957"/>
                  </a:cubicBezTo>
                  <a:close/>
                </a:path>
              </a:pathLst>
            </a:custGeom>
            <a:solidFill>
              <a:srgbClr val="303030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2481" r="0" b="2481"/>
          <a:stretch>
            <a:fillRect/>
          </a:stretch>
        </p:blipFill>
        <p:spPr>
          <a:xfrm flipH="false" flipV="false" rot="0">
            <a:off x="3273647" y="5355289"/>
            <a:ext cx="6639980" cy="430534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861787" y="752777"/>
            <a:ext cx="4564086" cy="79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League Spartan"/>
              </a:rPr>
              <a:t>COMPARSION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04952" y="3229930"/>
            <a:ext cx="7213400" cy="1078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3"/>
              </a:lnSpc>
            </a:pPr>
            <a:r>
              <a:rPr lang="en-US" sz="2400" spc="72">
                <a:solidFill>
                  <a:srgbClr val="FFFFFE"/>
                </a:solidFill>
                <a:latin typeface="Poppins"/>
              </a:rPr>
              <a:t>i. simpler architecture, faster training hence more suitable for real time applications</a:t>
            </a:r>
          </a:p>
          <a:p>
            <a:pPr>
              <a:lnSpc>
                <a:spcPts val="2783"/>
              </a:lnSpc>
            </a:pPr>
            <a:r>
              <a:rPr lang="en-US" sz="2400" spc="72">
                <a:solidFill>
                  <a:srgbClr val="FFFFFE"/>
                </a:solidFill>
                <a:latin typeface="Poppins"/>
              </a:rPr>
              <a:t>ii. </a:t>
            </a:r>
            <a:r>
              <a:rPr lang="en-US" sz="2400" spc="72">
                <a:solidFill>
                  <a:srgbClr val="FFFFFE"/>
                </a:solidFill>
                <a:latin typeface="Poppins"/>
              </a:rPr>
              <a:t>mAP: 55.0%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65366" y="3282665"/>
            <a:ext cx="1550551" cy="944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59"/>
              </a:lnSpc>
            </a:pPr>
            <a:r>
              <a:rPr lang="en-US" sz="5999" spc="179">
                <a:solidFill>
                  <a:srgbClr val="FFFFFE"/>
                </a:solidFill>
                <a:latin typeface="Poppins Bold"/>
              </a:rPr>
              <a:t>v5s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53963" y="1731260"/>
            <a:ext cx="3371430" cy="45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000000"/>
                </a:solidFill>
                <a:latin typeface="Poppins Bold"/>
              </a:rPr>
              <a:t>YOLOv5s VS YOLOv7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72223" y="7441285"/>
            <a:ext cx="5787077" cy="125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 2 Bold"/>
              </a:rPr>
              <a:t>Precision =  </a:t>
            </a:r>
            <a:r>
              <a:rPr lang="en-US" sz="3600">
                <a:solidFill>
                  <a:srgbClr val="000000"/>
                </a:solidFill>
                <a:latin typeface="Canva Sans 2"/>
              </a:rPr>
              <a:t>0.920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 2 Bold"/>
              </a:rPr>
              <a:t>Accuracy =  </a:t>
            </a:r>
            <a:r>
              <a:rPr lang="en-US" sz="3600">
                <a:solidFill>
                  <a:srgbClr val="000000"/>
                </a:solidFill>
                <a:latin typeface="Canva Sans 2"/>
              </a:rPr>
              <a:t>0.89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84097" y="9755882"/>
            <a:ext cx="3371430" cy="45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000000"/>
                </a:solidFill>
                <a:latin typeface="Poppins Bold"/>
              </a:rPr>
              <a:t>Confusion Matrix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8116305"/>
            <a:ext cx="19315985" cy="2170695"/>
            <a:chOff x="0" y="0"/>
            <a:chExt cx="5087338" cy="57170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087338" cy="571706"/>
            </a:xfrm>
            <a:custGeom>
              <a:avLst/>
              <a:gdLst/>
              <a:ahLst/>
              <a:cxnLst/>
              <a:rect r="r" b="b" t="t" l="l"/>
              <a:pathLst>
                <a:path h="571706" w="5087338">
                  <a:moveTo>
                    <a:pt x="0" y="0"/>
                  </a:moveTo>
                  <a:lnTo>
                    <a:pt x="5087338" y="0"/>
                  </a:lnTo>
                  <a:lnTo>
                    <a:pt x="5087338" y="571706"/>
                  </a:lnTo>
                  <a:lnTo>
                    <a:pt x="0" y="571706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253750" y="5163335"/>
            <a:ext cx="4314213" cy="4455720"/>
            <a:chOff x="0" y="0"/>
            <a:chExt cx="6350000" cy="6558280"/>
          </a:xfrm>
        </p:grpSpPr>
        <p:sp>
          <p:nvSpPr>
            <p:cNvPr name="Freeform 7" id="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50236" r="-244335" t="-31204" b="-8352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222222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58434" y="5163335"/>
            <a:ext cx="4314213" cy="4455720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56539" r="-244731" t="-38289" b="-8008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222222"/>
            </a:solidFill>
          </p:spPr>
        </p:sp>
      </p:grpSp>
      <p:sp>
        <p:nvSpPr>
          <p:cNvPr name="AutoShape 12" id="12"/>
          <p:cNvSpPr/>
          <p:nvPr/>
        </p:nvSpPr>
        <p:spPr>
          <a:xfrm rot="0">
            <a:off x="6813252" y="2210982"/>
            <a:ext cx="4661495" cy="0"/>
          </a:xfrm>
          <a:prstGeom prst="line">
            <a:avLst/>
          </a:prstGeom>
          <a:ln cap="flat" w="3810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-310488" y="748599"/>
            <a:ext cx="902921" cy="4394901"/>
            <a:chOff x="0" y="0"/>
            <a:chExt cx="237806" cy="115750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37806" cy="1157505"/>
            </a:xfrm>
            <a:custGeom>
              <a:avLst/>
              <a:gdLst/>
              <a:ahLst/>
              <a:cxnLst/>
              <a:rect r="r" b="b" t="t" l="l"/>
              <a:pathLst>
                <a:path h="1157505" w="237806">
                  <a:moveTo>
                    <a:pt x="118903" y="0"/>
                  </a:moveTo>
                  <a:lnTo>
                    <a:pt x="118903" y="0"/>
                  </a:lnTo>
                  <a:cubicBezTo>
                    <a:pt x="150438" y="0"/>
                    <a:pt x="180682" y="12527"/>
                    <a:pt x="202980" y="34826"/>
                  </a:cubicBezTo>
                  <a:cubicBezTo>
                    <a:pt x="225279" y="57125"/>
                    <a:pt x="237806" y="87368"/>
                    <a:pt x="237806" y="118903"/>
                  </a:cubicBezTo>
                  <a:lnTo>
                    <a:pt x="237806" y="1038602"/>
                  </a:lnTo>
                  <a:cubicBezTo>
                    <a:pt x="237806" y="1070137"/>
                    <a:pt x="225279" y="1100380"/>
                    <a:pt x="202980" y="1122679"/>
                  </a:cubicBezTo>
                  <a:cubicBezTo>
                    <a:pt x="180682" y="1144978"/>
                    <a:pt x="150438" y="1157505"/>
                    <a:pt x="118903" y="1157505"/>
                  </a:cubicBezTo>
                  <a:lnTo>
                    <a:pt x="118903" y="1157505"/>
                  </a:lnTo>
                  <a:cubicBezTo>
                    <a:pt x="87368" y="1157505"/>
                    <a:pt x="57125" y="1144978"/>
                    <a:pt x="34826" y="1122679"/>
                  </a:cubicBezTo>
                  <a:cubicBezTo>
                    <a:pt x="12527" y="1100380"/>
                    <a:pt x="0" y="1070137"/>
                    <a:pt x="0" y="1038602"/>
                  </a:cubicBezTo>
                  <a:lnTo>
                    <a:pt x="0" y="118903"/>
                  </a:lnTo>
                  <a:cubicBezTo>
                    <a:pt x="0" y="87368"/>
                    <a:pt x="12527" y="57125"/>
                    <a:pt x="34826" y="34826"/>
                  </a:cubicBezTo>
                  <a:cubicBezTo>
                    <a:pt x="57125" y="12527"/>
                    <a:pt x="87368" y="0"/>
                    <a:pt x="118903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871255" y="517131"/>
            <a:ext cx="4526440" cy="91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  <a:spcBef>
                <a:spcPct val="0"/>
              </a:spcBef>
            </a:pPr>
            <a:r>
              <a:rPr lang="en-US" sz="5093">
                <a:solidFill>
                  <a:srgbClr val="000000"/>
                </a:solidFill>
                <a:latin typeface="Canva Sans 1"/>
              </a:rPr>
              <a:t>Results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72695" y="1349769"/>
            <a:ext cx="8543418" cy="88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  <a:spcBef>
                <a:spcPct val="0"/>
              </a:spcBef>
            </a:pPr>
            <a:r>
              <a:rPr lang="en-US" sz="5093">
                <a:solidFill>
                  <a:srgbClr val="000000"/>
                </a:solidFill>
                <a:latin typeface="League Spartan"/>
              </a:rPr>
              <a:t>Fine-Tunned YOLOv5s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52441" y="3267473"/>
            <a:ext cx="10978432" cy="79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  <a:spcBef>
                <a:spcPct val="0"/>
              </a:spcBef>
            </a:pPr>
            <a:r>
              <a:rPr lang="en-US" sz="2234">
                <a:solidFill>
                  <a:srgbClr val="000000"/>
                </a:solidFill>
                <a:latin typeface="Poppins"/>
              </a:rPr>
              <a:t>Fine-Tunned YOLOv5s performed better in terms of both accuracy and the time of inference as compared to the one with pre-trained weights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690881" y="748599"/>
            <a:ext cx="902921" cy="4394901"/>
            <a:chOff x="0" y="0"/>
            <a:chExt cx="237806" cy="1157505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237806" cy="1157505"/>
            </a:xfrm>
            <a:custGeom>
              <a:avLst/>
              <a:gdLst/>
              <a:ahLst/>
              <a:cxnLst/>
              <a:rect r="r" b="b" t="t" l="l"/>
              <a:pathLst>
                <a:path h="1157505" w="237806">
                  <a:moveTo>
                    <a:pt x="118903" y="0"/>
                  </a:moveTo>
                  <a:lnTo>
                    <a:pt x="118903" y="0"/>
                  </a:lnTo>
                  <a:cubicBezTo>
                    <a:pt x="150438" y="0"/>
                    <a:pt x="180682" y="12527"/>
                    <a:pt x="202980" y="34826"/>
                  </a:cubicBezTo>
                  <a:cubicBezTo>
                    <a:pt x="225279" y="57125"/>
                    <a:pt x="237806" y="87368"/>
                    <a:pt x="237806" y="118903"/>
                  </a:cubicBezTo>
                  <a:lnTo>
                    <a:pt x="237806" y="1038602"/>
                  </a:lnTo>
                  <a:cubicBezTo>
                    <a:pt x="237806" y="1070137"/>
                    <a:pt x="225279" y="1100380"/>
                    <a:pt x="202980" y="1122679"/>
                  </a:cubicBezTo>
                  <a:cubicBezTo>
                    <a:pt x="180682" y="1144978"/>
                    <a:pt x="150438" y="1157505"/>
                    <a:pt x="118903" y="1157505"/>
                  </a:cubicBezTo>
                  <a:lnTo>
                    <a:pt x="118903" y="1157505"/>
                  </a:lnTo>
                  <a:cubicBezTo>
                    <a:pt x="87368" y="1157505"/>
                    <a:pt x="57125" y="1144978"/>
                    <a:pt x="34826" y="1122679"/>
                  </a:cubicBezTo>
                  <a:cubicBezTo>
                    <a:pt x="12527" y="1100380"/>
                    <a:pt x="0" y="1070137"/>
                    <a:pt x="0" y="1038602"/>
                  </a:cubicBezTo>
                  <a:lnTo>
                    <a:pt x="0" y="118903"/>
                  </a:lnTo>
                  <a:cubicBezTo>
                    <a:pt x="0" y="87368"/>
                    <a:pt x="12527" y="57125"/>
                    <a:pt x="34826" y="34826"/>
                  </a:cubicBezTo>
                  <a:cubicBezTo>
                    <a:pt x="57125" y="12527"/>
                    <a:pt x="87368" y="0"/>
                    <a:pt x="118903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16729">
            <a:off x="1827719" y="2590155"/>
            <a:ext cx="3914507" cy="0"/>
          </a:xfrm>
          <a:prstGeom prst="line">
            <a:avLst/>
          </a:prstGeom>
          <a:ln cap="flat" w="3810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70500" y="1212818"/>
            <a:ext cx="7905122" cy="63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3559">
                <a:solidFill>
                  <a:srgbClr val="000000"/>
                </a:solidFill>
                <a:latin typeface="Canva Sans 1"/>
              </a:rPr>
              <a:t>Custom Classification CNN Model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7650" y="1804925"/>
            <a:ext cx="5419035" cy="79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League Spartan"/>
              </a:rPr>
              <a:t>DEFECT-NET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19468" y="4723765"/>
            <a:ext cx="14544411" cy="424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1114" indent="-265557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Poppins Bold"/>
              </a:rPr>
              <a:t>Use Famous Architectures as base-line / inspiration :-</a:t>
            </a:r>
          </a:p>
          <a:p>
            <a:pPr algn="just">
              <a:lnSpc>
                <a:spcPts val="3444"/>
              </a:lnSpc>
            </a:pPr>
            <a:r>
              <a:rPr lang="en-US" sz="2460">
                <a:solidFill>
                  <a:srgbClr val="000000"/>
                </a:solidFill>
                <a:latin typeface="Poppins"/>
              </a:rPr>
              <a:t>         Alex-Net , Le-Net , Res-Net 50 , Res-Net 100 , VGG-19 &amp; InceptionResNetV2</a:t>
            </a:r>
          </a:p>
          <a:p>
            <a:pPr algn="just">
              <a:lnSpc>
                <a:spcPts val="2100"/>
              </a:lnSpc>
            </a:pPr>
          </a:p>
          <a:p>
            <a:pPr marL="531114" indent="-265557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Poppins Bold"/>
              </a:rPr>
              <a:t>Borrow ideas through literature review :-</a:t>
            </a:r>
          </a:p>
          <a:p>
            <a:pPr>
              <a:lnSpc>
                <a:spcPts val="3444"/>
              </a:lnSpc>
            </a:pPr>
            <a:r>
              <a:rPr lang="en-US" sz="2460">
                <a:solidFill>
                  <a:srgbClr val="000000"/>
                </a:solidFill>
                <a:latin typeface="Poppins"/>
              </a:rPr>
              <a:t>         Defect Detection in Steel Structures ,  Cracks Detection in Concrete Infrastructure   </a:t>
            </a:r>
          </a:p>
          <a:p>
            <a:pPr>
              <a:lnSpc>
                <a:spcPts val="2100"/>
              </a:lnSpc>
            </a:pPr>
          </a:p>
          <a:p>
            <a:pPr marL="531114" indent="-265557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Poppins Bold"/>
              </a:rPr>
              <a:t>Experimentation :-</a:t>
            </a:r>
          </a:p>
          <a:p>
            <a:pPr>
              <a:lnSpc>
                <a:spcPts val="3444"/>
              </a:lnSpc>
            </a:pPr>
            <a:r>
              <a:rPr lang="en-US" sz="2460">
                <a:solidFill>
                  <a:srgbClr val="000000"/>
                </a:solidFill>
                <a:latin typeface="Poppins"/>
              </a:rPr>
              <a:t>         Number of hidden layers , kernel size , stride , activation function &amp; pooling function</a:t>
            </a:r>
          </a:p>
          <a:p>
            <a:pPr>
              <a:lnSpc>
                <a:spcPts val="2100"/>
              </a:lnSpc>
            </a:pPr>
          </a:p>
          <a:p>
            <a:pPr marL="531114" indent="-265557" lvl="1">
              <a:lnSpc>
                <a:spcPts val="3444"/>
              </a:lnSpc>
              <a:spcBef>
                <a:spcPct val="0"/>
              </a:spcBef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Poppins Bold"/>
              </a:rPr>
              <a:t>Intuition combined with search :-</a:t>
            </a:r>
          </a:p>
          <a:p>
            <a:pPr>
              <a:lnSpc>
                <a:spcPts val="3444"/>
              </a:lnSpc>
              <a:spcBef>
                <a:spcPct val="0"/>
              </a:spcBef>
            </a:pPr>
            <a:r>
              <a:rPr lang="en-US" sz="2460">
                <a:solidFill>
                  <a:srgbClr val="000000"/>
                </a:solidFill>
                <a:latin typeface="Poppins"/>
              </a:rPr>
              <a:t>         Auto-Keras Function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0368" y="2917649"/>
            <a:ext cx="13988557" cy="44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000000"/>
                </a:solidFill>
                <a:latin typeface="Canva Sans 1"/>
              </a:rPr>
              <a:t>There ain't any specified mechanism to decide CNN architecture for custom use-case 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0843" y="3836670"/>
            <a:ext cx="5419035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League Spartan"/>
              </a:rPr>
              <a:t>PRINCIPLES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234032" y="-883044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744950" y="8963025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514350" y="7969277"/>
            <a:ext cx="19075608" cy="2646123"/>
            <a:chOff x="0" y="0"/>
            <a:chExt cx="5024028" cy="69692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024029" cy="696921"/>
            </a:xfrm>
            <a:custGeom>
              <a:avLst/>
              <a:gdLst/>
              <a:ahLst/>
              <a:cxnLst/>
              <a:rect r="r" b="b" t="t" l="l"/>
              <a:pathLst>
                <a:path h="696921" w="5024029">
                  <a:moveTo>
                    <a:pt x="20699" y="0"/>
                  </a:moveTo>
                  <a:lnTo>
                    <a:pt x="5003330" y="0"/>
                  </a:lnTo>
                  <a:cubicBezTo>
                    <a:pt x="5008819" y="0"/>
                    <a:pt x="5014084" y="2181"/>
                    <a:pt x="5017966" y="6062"/>
                  </a:cubicBezTo>
                  <a:cubicBezTo>
                    <a:pt x="5021848" y="9944"/>
                    <a:pt x="5024029" y="15209"/>
                    <a:pt x="5024029" y="20699"/>
                  </a:cubicBezTo>
                  <a:lnTo>
                    <a:pt x="5024029" y="676223"/>
                  </a:lnTo>
                  <a:cubicBezTo>
                    <a:pt x="5024029" y="687654"/>
                    <a:pt x="5014762" y="696921"/>
                    <a:pt x="5003330" y="696921"/>
                  </a:cubicBezTo>
                  <a:lnTo>
                    <a:pt x="20699" y="696921"/>
                  </a:lnTo>
                  <a:cubicBezTo>
                    <a:pt x="9267" y="696921"/>
                    <a:pt x="0" y="687654"/>
                    <a:pt x="0" y="676223"/>
                  </a:cubicBezTo>
                  <a:lnTo>
                    <a:pt x="0" y="20699"/>
                  </a:lnTo>
                  <a:cubicBezTo>
                    <a:pt x="0" y="9267"/>
                    <a:pt x="9267" y="0"/>
                    <a:pt x="20699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85900" y="1396988"/>
            <a:ext cx="5628059" cy="7493025"/>
            <a:chOff x="0" y="0"/>
            <a:chExt cx="3663950" cy="4878070"/>
          </a:xfrm>
        </p:grpSpPr>
        <p:sp>
          <p:nvSpPr>
            <p:cNvPr name="Freeform 7" id="7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22823" r="-1172" t="-19222" b="-1982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222222"/>
            </a:solidFill>
          </p:spPr>
        </p:sp>
      </p:grpSp>
      <p:sp>
        <p:nvSpPr>
          <p:cNvPr name="AutoShape 9" id="9"/>
          <p:cNvSpPr/>
          <p:nvPr/>
        </p:nvSpPr>
        <p:spPr>
          <a:xfrm rot="-18114">
            <a:off x="8090048" y="2679075"/>
            <a:ext cx="3615299" cy="0"/>
          </a:xfrm>
          <a:prstGeom prst="line">
            <a:avLst/>
          </a:prstGeom>
          <a:ln cap="flat" w="3810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994823" y="1301738"/>
            <a:ext cx="4955516" cy="63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3559">
                <a:solidFill>
                  <a:srgbClr val="000000"/>
                </a:solidFill>
                <a:latin typeface="Canva Sans 1"/>
              </a:rPr>
              <a:t>Principle based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94823" y="1893845"/>
            <a:ext cx="5419035" cy="79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League Spartan"/>
              </a:rPr>
              <a:t>FINDINGS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51973" y="2984543"/>
            <a:ext cx="9359283" cy="502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Using adequate number of layers to avoid over-fitting and under-fitting  </a:t>
            </a:r>
          </a:p>
          <a:p>
            <a:pPr algn="just">
              <a:lnSpc>
                <a:spcPts val="2100"/>
              </a:lnSpc>
            </a:pPr>
          </a:p>
          <a:p>
            <a:pPr algn="just"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Follow bottle-neck structure to uncover the complex features</a:t>
            </a:r>
          </a:p>
          <a:p>
            <a:pPr algn="just">
              <a:lnSpc>
                <a:spcPts val="2100"/>
              </a:lnSpc>
            </a:pPr>
          </a:p>
          <a:p>
            <a:pPr algn="just"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Min-Pooling or Average-Pooling instead of Max-Pooling</a:t>
            </a:r>
          </a:p>
          <a:p>
            <a:pPr algn="just">
              <a:lnSpc>
                <a:spcPts val="2100"/>
              </a:lnSpc>
            </a:pPr>
          </a:p>
          <a:p>
            <a:pPr algn="just"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Number of channels in feature space must be low in the start &amp; should increase gradually </a:t>
            </a:r>
          </a:p>
          <a:p>
            <a:pPr algn="just">
              <a:lnSpc>
                <a:spcPts val="2100"/>
              </a:lnSpc>
            </a:pPr>
          </a:p>
          <a:p>
            <a:pPr algn="just"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Padding=same as defect may exist on borders</a:t>
            </a:r>
          </a:p>
          <a:p>
            <a:pPr algn="just">
              <a:lnSpc>
                <a:spcPts val="34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77" r="0" b="177"/>
          <a:stretch>
            <a:fillRect/>
          </a:stretch>
        </p:blipFill>
        <p:spPr>
          <a:xfrm flipH="false" flipV="false" rot="0">
            <a:off x="2047372" y="2322330"/>
            <a:ext cx="5855327" cy="74990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333" r="0" b="333"/>
          <a:stretch>
            <a:fillRect/>
          </a:stretch>
        </p:blipFill>
        <p:spPr>
          <a:xfrm flipH="false" flipV="false" rot="0">
            <a:off x="11004991" y="2322330"/>
            <a:ext cx="5636909" cy="7499093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4504309" y="1359535"/>
            <a:ext cx="8563691" cy="0"/>
          </a:xfrm>
          <a:prstGeom prst="line">
            <a:avLst/>
          </a:prstGeom>
          <a:ln cap="flat" w="5715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485259" y="593090"/>
            <a:ext cx="9507981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League Spartan"/>
              </a:rPr>
              <a:t>DEFECT-NET ARCHITECTURE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6949230" y="1547764"/>
            <a:ext cx="4808641" cy="0"/>
          </a:xfrm>
          <a:prstGeom prst="line">
            <a:avLst/>
          </a:prstGeom>
          <a:ln cap="flat" w="5715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952" r="0" b="2576"/>
          <a:stretch>
            <a:fillRect/>
          </a:stretch>
        </p:blipFill>
        <p:spPr>
          <a:xfrm flipH="false" flipV="false" rot="0">
            <a:off x="11757870" y="3435118"/>
            <a:ext cx="5388108" cy="55015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933995" y="752744"/>
            <a:ext cx="9182010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League Spartan"/>
              </a:rPr>
              <a:t>CLASSIFICATION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86885" y="1590866"/>
            <a:ext cx="3371430" cy="45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000000"/>
                </a:solidFill>
                <a:latin typeface="Poppins Bold"/>
              </a:rPr>
              <a:t>DEFECT-NET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66210" y="9319564"/>
            <a:ext cx="3371430" cy="45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000000"/>
                </a:solidFill>
                <a:latin typeface="Poppins Bold"/>
              </a:rPr>
              <a:t>Detection Results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470510" y="2946049"/>
            <a:ext cx="902921" cy="4394901"/>
            <a:chOff x="0" y="0"/>
            <a:chExt cx="237806" cy="115750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7806" cy="1157505"/>
            </a:xfrm>
            <a:custGeom>
              <a:avLst/>
              <a:gdLst/>
              <a:ahLst/>
              <a:cxnLst/>
              <a:rect r="r" b="b" t="t" l="l"/>
              <a:pathLst>
                <a:path h="1157505" w="237806">
                  <a:moveTo>
                    <a:pt x="118903" y="0"/>
                  </a:moveTo>
                  <a:lnTo>
                    <a:pt x="118903" y="0"/>
                  </a:lnTo>
                  <a:cubicBezTo>
                    <a:pt x="150438" y="0"/>
                    <a:pt x="180682" y="12527"/>
                    <a:pt x="202980" y="34826"/>
                  </a:cubicBezTo>
                  <a:cubicBezTo>
                    <a:pt x="225279" y="57125"/>
                    <a:pt x="237806" y="87368"/>
                    <a:pt x="237806" y="118903"/>
                  </a:cubicBezTo>
                  <a:lnTo>
                    <a:pt x="237806" y="1038602"/>
                  </a:lnTo>
                  <a:cubicBezTo>
                    <a:pt x="237806" y="1070137"/>
                    <a:pt x="225279" y="1100380"/>
                    <a:pt x="202980" y="1122679"/>
                  </a:cubicBezTo>
                  <a:cubicBezTo>
                    <a:pt x="180682" y="1144978"/>
                    <a:pt x="150438" y="1157505"/>
                    <a:pt x="118903" y="1157505"/>
                  </a:cubicBezTo>
                  <a:lnTo>
                    <a:pt x="118903" y="1157505"/>
                  </a:lnTo>
                  <a:cubicBezTo>
                    <a:pt x="87368" y="1157505"/>
                    <a:pt x="57125" y="1144978"/>
                    <a:pt x="34826" y="1122679"/>
                  </a:cubicBezTo>
                  <a:cubicBezTo>
                    <a:pt x="12527" y="1100380"/>
                    <a:pt x="0" y="1070137"/>
                    <a:pt x="0" y="1038602"/>
                  </a:cubicBezTo>
                  <a:lnTo>
                    <a:pt x="0" y="118903"/>
                  </a:lnTo>
                  <a:cubicBezTo>
                    <a:pt x="0" y="87368"/>
                    <a:pt x="12527" y="57125"/>
                    <a:pt x="34826" y="34826"/>
                  </a:cubicBezTo>
                  <a:cubicBezTo>
                    <a:pt x="57125" y="12527"/>
                    <a:pt x="87368" y="0"/>
                    <a:pt x="118903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74640" y="2946049"/>
            <a:ext cx="902921" cy="4394901"/>
            <a:chOff x="0" y="0"/>
            <a:chExt cx="237806" cy="115750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37806" cy="1157505"/>
            </a:xfrm>
            <a:custGeom>
              <a:avLst/>
              <a:gdLst/>
              <a:ahLst/>
              <a:cxnLst/>
              <a:rect r="r" b="b" t="t" l="l"/>
              <a:pathLst>
                <a:path h="1157505" w="237806">
                  <a:moveTo>
                    <a:pt x="118903" y="0"/>
                  </a:moveTo>
                  <a:lnTo>
                    <a:pt x="118903" y="0"/>
                  </a:lnTo>
                  <a:cubicBezTo>
                    <a:pt x="150438" y="0"/>
                    <a:pt x="180682" y="12527"/>
                    <a:pt x="202980" y="34826"/>
                  </a:cubicBezTo>
                  <a:cubicBezTo>
                    <a:pt x="225279" y="57125"/>
                    <a:pt x="237806" y="87368"/>
                    <a:pt x="237806" y="118903"/>
                  </a:cubicBezTo>
                  <a:lnTo>
                    <a:pt x="237806" y="1038602"/>
                  </a:lnTo>
                  <a:cubicBezTo>
                    <a:pt x="237806" y="1070137"/>
                    <a:pt x="225279" y="1100380"/>
                    <a:pt x="202980" y="1122679"/>
                  </a:cubicBezTo>
                  <a:cubicBezTo>
                    <a:pt x="180682" y="1144978"/>
                    <a:pt x="150438" y="1157505"/>
                    <a:pt x="118903" y="1157505"/>
                  </a:cubicBezTo>
                  <a:lnTo>
                    <a:pt x="118903" y="1157505"/>
                  </a:lnTo>
                  <a:cubicBezTo>
                    <a:pt x="87368" y="1157505"/>
                    <a:pt x="57125" y="1144978"/>
                    <a:pt x="34826" y="1122679"/>
                  </a:cubicBezTo>
                  <a:cubicBezTo>
                    <a:pt x="12527" y="1100380"/>
                    <a:pt x="0" y="1070137"/>
                    <a:pt x="0" y="1038602"/>
                  </a:cubicBezTo>
                  <a:lnTo>
                    <a:pt x="0" y="118903"/>
                  </a:lnTo>
                  <a:cubicBezTo>
                    <a:pt x="0" y="87368"/>
                    <a:pt x="12527" y="57125"/>
                    <a:pt x="34826" y="34826"/>
                  </a:cubicBezTo>
                  <a:cubicBezTo>
                    <a:pt x="57125" y="12527"/>
                    <a:pt x="87368" y="0"/>
                    <a:pt x="118903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998" r="0" b="998"/>
          <a:stretch>
            <a:fillRect/>
          </a:stretch>
        </p:blipFill>
        <p:spPr>
          <a:xfrm flipH="false" flipV="false" rot="0">
            <a:off x="1884699" y="3435118"/>
            <a:ext cx="6639980" cy="430534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84699" y="9338614"/>
            <a:ext cx="7043618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Precision =  </a:t>
            </a:r>
            <a:r>
              <a:rPr lang="en-US" sz="3200">
                <a:solidFill>
                  <a:srgbClr val="000000"/>
                </a:solidFill>
                <a:latin typeface="Canva Sans 2"/>
              </a:rPr>
              <a:t>0.88</a:t>
            </a:r>
            <a:r>
              <a:rPr lang="en-US" sz="3200">
                <a:solidFill>
                  <a:srgbClr val="000000"/>
                </a:solidFill>
                <a:latin typeface="Canva Sans 2 Bold"/>
              </a:rPr>
              <a:t> </a:t>
            </a:r>
            <a:r>
              <a:rPr lang="en-US" sz="3200">
                <a:solidFill>
                  <a:srgbClr val="000000"/>
                </a:solidFill>
                <a:latin typeface="Canva Sans 2"/>
              </a:rPr>
              <a:t>,</a:t>
            </a:r>
            <a:r>
              <a:rPr lang="en-US" sz="3200">
                <a:solidFill>
                  <a:srgbClr val="000000"/>
                </a:solidFill>
                <a:latin typeface="Canva Sans 2 Bold"/>
              </a:rPr>
              <a:t> Accuracy =  </a:t>
            </a:r>
            <a:r>
              <a:rPr lang="en-US" sz="3200">
                <a:solidFill>
                  <a:srgbClr val="000000"/>
                </a:solidFill>
                <a:latin typeface="Canva Sans 2"/>
              </a:rPr>
              <a:t>0.865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95150" y="7835711"/>
            <a:ext cx="3371430" cy="45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000000"/>
                </a:solidFill>
                <a:latin typeface="Poppins Bold"/>
              </a:rPr>
              <a:t>Confusion Matrix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718649" y="-945139"/>
            <a:ext cx="6535265" cy="7243372"/>
            <a:chOff x="0" y="0"/>
            <a:chExt cx="1721222" cy="190771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721222" cy="1907719"/>
            </a:xfrm>
            <a:custGeom>
              <a:avLst/>
              <a:gdLst/>
              <a:ahLst/>
              <a:cxnLst/>
              <a:rect r="r" b="b" t="t" l="l"/>
              <a:pathLst>
                <a:path h="1907719" w="1721222">
                  <a:moveTo>
                    <a:pt x="60417" y="0"/>
                  </a:moveTo>
                  <a:lnTo>
                    <a:pt x="1660806" y="0"/>
                  </a:lnTo>
                  <a:cubicBezTo>
                    <a:pt x="1676829" y="0"/>
                    <a:pt x="1692196" y="6365"/>
                    <a:pt x="1703526" y="17696"/>
                  </a:cubicBezTo>
                  <a:cubicBezTo>
                    <a:pt x="1714857" y="29026"/>
                    <a:pt x="1721222" y="44393"/>
                    <a:pt x="1721222" y="60417"/>
                  </a:cubicBezTo>
                  <a:lnTo>
                    <a:pt x="1721222" y="1847303"/>
                  </a:lnTo>
                  <a:cubicBezTo>
                    <a:pt x="1721222" y="1880670"/>
                    <a:pt x="1694173" y="1907719"/>
                    <a:pt x="1660806" y="1907719"/>
                  </a:cubicBezTo>
                  <a:lnTo>
                    <a:pt x="60417" y="1907719"/>
                  </a:lnTo>
                  <a:cubicBezTo>
                    <a:pt x="27049" y="1907719"/>
                    <a:pt x="0" y="1880670"/>
                    <a:pt x="0" y="1847303"/>
                  </a:cubicBezTo>
                  <a:lnTo>
                    <a:pt x="0" y="60417"/>
                  </a:lnTo>
                  <a:cubicBezTo>
                    <a:pt x="0" y="27049"/>
                    <a:pt x="27049" y="0"/>
                    <a:pt x="6041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48984" y="1900439"/>
            <a:ext cx="5475220" cy="7357861"/>
            <a:chOff x="0" y="0"/>
            <a:chExt cx="3663950" cy="4923790"/>
          </a:xfrm>
        </p:grpSpPr>
        <p:sp>
          <p:nvSpPr>
            <p:cNvPr name="Freeform 7" id="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69381" r="-73539" t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222222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8359875" y="3012677"/>
            <a:ext cx="3246120" cy="0"/>
          </a:xfrm>
          <a:prstGeom prst="line">
            <a:avLst/>
          </a:prstGeom>
          <a:ln cap="flat" w="3810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3033471" y="9066442"/>
            <a:ext cx="5873362" cy="1877916"/>
            <a:chOff x="0" y="0"/>
            <a:chExt cx="1546894" cy="49459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546894" cy="494595"/>
            </a:xfrm>
            <a:custGeom>
              <a:avLst/>
              <a:gdLst/>
              <a:ahLst/>
              <a:cxnLst/>
              <a:rect r="r" b="b" t="t" l="l"/>
              <a:pathLst>
                <a:path h="494595" w="1546894">
                  <a:moveTo>
                    <a:pt x="0" y="0"/>
                  </a:moveTo>
                  <a:lnTo>
                    <a:pt x="1546894" y="0"/>
                  </a:lnTo>
                  <a:lnTo>
                    <a:pt x="1546894" y="494595"/>
                  </a:lnTo>
                  <a:lnTo>
                    <a:pt x="0" y="494595"/>
                  </a:lnTo>
                  <a:close/>
                </a:path>
              </a:pathLst>
            </a:custGeom>
            <a:solidFill>
              <a:srgbClr val="2F2E2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359875" y="2217956"/>
            <a:ext cx="5146184" cy="79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League Spartan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59875" y="1625848"/>
            <a:ext cx="3232312" cy="63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3559">
                <a:solidFill>
                  <a:srgbClr val="000000"/>
                </a:solidFill>
                <a:latin typeface="Canva Sans 1"/>
              </a:rPr>
              <a:t>Iteration-II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69425" y="3727052"/>
            <a:ext cx="8123750" cy="249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Using Defect-NET for classification of the surgical instruments </a:t>
            </a:r>
          </a:p>
          <a:p>
            <a:pPr>
              <a:lnSpc>
                <a:spcPts val="2380"/>
              </a:lnSpc>
            </a:pPr>
          </a:p>
          <a:p>
            <a:pPr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 Using YOLOv5s for defect localization and type prediction </a:t>
            </a:r>
          </a:p>
          <a:p>
            <a:pPr>
              <a:lnSpc>
                <a:spcPts val="34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857260" y="1384267"/>
            <a:ext cx="9520210" cy="0"/>
          </a:xfrm>
          <a:prstGeom prst="line">
            <a:avLst/>
          </a:prstGeom>
          <a:ln cap="flat" w="3810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714889" y="2836370"/>
            <a:ext cx="11408427" cy="129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1114" indent="-265557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Canva Sans 1"/>
              </a:rPr>
              <a:t> Defect type , size and shape detection        </a:t>
            </a:r>
          </a:p>
          <a:p>
            <a:pPr algn="just" marL="531114" indent="-265557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Canva Sans 1"/>
              </a:rPr>
              <a:t> I</a:t>
            </a:r>
            <a:r>
              <a:rPr lang="en-US" sz="2460">
                <a:solidFill>
                  <a:srgbClr val="000000"/>
                </a:solidFill>
                <a:latin typeface="Canva Sans 1"/>
              </a:rPr>
              <a:t>ntegration of Web Interfaces with Model &amp; Computational Unit </a:t>
            </a:r>
          </a:p>
          <a:p>
            <a:pPr algn="just" marL="531114" indent="-265557" lvl="1">
              <a:lnSpc>
                <a:spcPts val="3444"/>
              </a:lnSpc>
              <a:spcBef>
                <a:spcPct val="0"/>
              </a:spcBef>
              <a:buFont typeface="Arial"/>
              <a:buChar char="•"/>
            </a:pPr>
            <a:r>
              <a:rPr lang="en-US" sz="2460">
                <a:solidFill>
                  <a:srgbClr val="000000"/>
                </a:solidFill>
                <a:latin typeface="Canva Sans 1"/>
              </a:rPr>
              <a:t> </a:t>
            </a:r>
            <a:r>
              <a:rPr lang="en-US" sz="2460">
                <a:solidFill>
                  <a:srgbClr val="000000"/>
                </a:solidFill>
                <a:latin typeface="Canva Sans 1"/>
              </a:rPr>
              <a:t>Prototype Proposal for  Automated Image Acquisition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28268" y="1431892"/>
            <a:ext cx="7429191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League Spartan"/>
              </a:rPr>
              <a:t>WAY FORWARD FOR FYP-II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44950" y="896302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234032" y="-883044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164684" y="8019999"/>
            <a:ext cx="9958632" cy="90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6"/>
              </a:lnSpc>
            </a:pPr>
            <a:r>
              <a:rPr lang="en-US" sz="6396">
                <a:solidFill>
                  <a:srgbClr val="101010"/>
                </a:solidFill>
                <a:latin typeface="Montserrat Extra-Bold"/>
              </a:rPr>
              <a:t>LIVE DEMONSTRATION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0520" y="7178046"/>
            <a:ext cx="4186961" cy="90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6"/>
              </a:lnSpc>
            </a:pPr>
            <a:r>
              <a:rPr lang="en-US" sz="6396">
                <a:solidFill>
                  <a:srgbClr val="101010"/>
                </a:solidFill>
                <a:latin typeface="Montserrat Extra-Bold"/>
              </a:rPr>
              <a:t>PROJECT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669055" y="6890150"/>
            <a:ext cx="39746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</a:rPr>
              <a:t>FYP Final 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42503" y="5048492"/>
            <a:ext cx="10222854" cy="122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5"/>
              </a:lnSpc>
              <a:spcBef>
                <a:spcPct val="0"/>
              </a:spcBef>
            </a:pPr>
            <a:r>
              <a:rPr lang="en-US" sz="7203">
                <a:solidFill>
                  <a:srgbClr val="000000"/>
                </a:solidFill>
                <a:latin typeface="League Spartan"/>
              </a:rPr>
              <a:t>ANY QUESTIONS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89589" y="3855650"/>
            <a:ext cx="4726012" cy="111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66"/>
              </a:lnSpc>
              <a:spcBef>
                <a:spcPct val="0"/>
              </a:spcBef>
            </a:pPr>
            <a:r>
              <a:rPr lang="en-US" sz="6333">
                <a:solidFill>
                  <a:srgbClr val="000000"/>
                </a:solidFill>
                <a:latin typeface="Canva Sans 1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2700000">
            <a:off x="14292832" y="334531"/>
            <a:ext cx="11226629" cy="10257518"/>
            <a:chOff x="0" y="0"/>
            <a:chExt cx="2956808" cy="270156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956808" cy="2701569"/>
            </a:xfrm>
            <a:custGeom>
              <a:avLst/>
              <a:gdLst/>
              <a:ahLst/>
              <a:cxnLst/>
              <a:rect r="r" b="b" t="t" l="l"/>
              <a:pathLst>
                <a:path h="2701569" w="2956808">
                  <a:moveTo>
                    <a:pt x="35170" y="0"/>
                  </a:moveTo>
                  <a:lnTo>
                    <a:pt x="2921638" y="0"/>
                  </a:lnTo>
                  <a:cubicBezTo>
                    <a:pt x="2930965" y="0"/>
                    <a:pt x="2939911" y="3705"/>
                    <a:pt x="2946507" y="10301"/>
                  </a:cubicBezTo>
                  <a:cubicBezTo>
                    <a:pt x="2953102" y="16897"/>
                    <a:pt x="2956808" y="25842"/>
                    <a:pt x="2956808" y="35170"/>
                  </a:cubicBezTo>
                  <a:lnTo>
                    <a:pt x="2956808" y="2666399"/>
                  </a:lnTo>
                  <a:cubicBezTo>
                    <a:pt x="2956808" y="2685823"/>
                    <a:pt x="2941061" y="2701569"/>
                    <a:pt x="2921638" y="2701569"/>
                  </a:cubicBezTo>
                  <a:lnTo>
                    <a:pt x="35170" y="2701569"/>
                  </a:lnTo>
                  <a:cubicBezTo>
                    <a:pt x="15746" y="2701569"/>
                    <a:pt x="0" y="2685823"/>
                    <a:pt x="0" y="2666399"/>
                  </a:cubicBezTo>
                  <a:lnTo>
                    <a:pt x="0" y="35170"/>
                  </a:lnTo>
                  <a:cubicBezTo>
                    <a:pt x="0" y="15746"/>
                    <a:pt x="15746" y="0"/>
                    <a:pt x="3517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191625" y="1301257"/>
            <a:ext cx="7714621" cy="7684486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 t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05813" y="3561012"/>
            <a:ext cx="7072526" cy="422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Surface level inspection of surgical instruments to visually examine if they are free from manufacturing faults i.e., cracks , pores , corrosion, tucks and scratches </a:t>
            </a:r>
          </a:p>
          <a:p>
            <a:pPr>
              <a:lnSpc>
                <a:spcPts val="2100"/>
              </a:lnSpc>
            </a:pPr>
          </a:p>
          <a:p>
            <a:pPr marL="532053" indent="-266027" lvl="1">
              <a:lnSpc>
                <a:spcPts val="3450"/>
              </a:lnSpc>
              <a:spcBef>
                <a:spcPct val="0"/>
              </a:spcBef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Classification of surgical instruments , detection of fault type , size , shape and location </a:t>
            </a:r>
          </a:p>
          <a:p>
            <a:pPr>
              <a:lnSpc>
                <a:spcPts val="3450"/>
              </a:lnSpc>
              <a:spcBef>
                <a:spcPct val="0"/>
              </a:spcBef>
            </a:pPr>
          </a:p>
        </p:txBody>
      </p:sp>
      <p:sp>
        <p:nvSpPr>
          <p:cNvPr name="AutoShape 10" id="10"/>
          <p:cNvSpPr/>
          <p:nvPr/>
        </p:nvSpPr>
        <p:spPr>
          <a:xfrm rot="-14338">
            <a:off x="1605793" y="3104726"/>
            <a:ext cx="4559395" cy="0"/>
          </a:xfrm>
          <a:prstGeom prst="line">
            <a:avLst/>
          </a:prstGeom>
          <a:ln cap="flat" w="3810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605813" y="2319513"/>
            <a:ext cx="5786435" cy="79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League Spartan"/>
              </a:rPr>
              <a:t>AUTOINSPECT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5813" y="1727405"/>
            <a:ext cx="3232312" cy="63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3559">
                <a:solidFill>
                  <a:srgbClr val="000000"/>
                </a:solidFill>
                <a:latin typeface="Canva Sans 1"/>
              </a:rPr>
              <a:t>Quick Recap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718649" y="-945139"/>
            <a:ext cx="6535265" cy="7243372"/>
            <a:chOff x="0" y="0"/>
            <a:chExt cx="1721222" cy="190771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721222" cy="1907719"/>
            </a:xfrm>
            <a:custGeom>
              <a:avLst/>
              <a:gdLst/>
              <a:ahLst/>
              <a:cxnLst/>
              <a:rect r="r" b="b" t="t" l="l"/>
              <a:pathLst>
                <a:path h="1907719" w="1721222">
                  <a:moveTo>
                    <a:pt x="60417" y="0"/>
                  </a:moveTo>
                  <a:lnTo>
                    <a:pt x="1660806" y="0"/>
                  </a:lnTo>
                  <a:cubicBezTo>
                    <a:pt x="1676829" y="0"/>
                    <a:pt x="1692196" y="6365"/>
                    <a:pt x="1703526" y="17696"/>
                  </a:cubicBezTo>
                  <a:cubicBezTo>
                    <a:pt x="1714857" y="29026"/>
                    <a:pt x="1721222" y="44393"/>
                    <a:pt x="1721222" y="60417"/>
                  </a:cubicBezTo>
                  <a:lnTo>
                    <a:pt x="1721222" y="1847303"/>
                  </a:lnTo>
                  <a:cubicBezTo>
                    <a:pt x="1721222" y="1880670"/>
                    <a:pt x="1694173" y="1907719"/>
                    <a:pt x="1660806" y="1907719"/>
                  </a:cubicBezTo>
                  <a:lnTo>
                    <a:pt x="60417" y="1907719"/>
                  </a:lnTo>
                  <a:cubicBezTo>
                    <a:pt x="27049" y="1907719"/>
                    <a:pt x="0" y="1880670"/>
                    <a:pt x="0" y="1847303"/>
                  </a:cubicBezTo>
                  <a:lnTo>
                    <a:pt x="0" y="60417"/>
                  </a:lnTo>
                  <a:cubicBezTo>
                    <a:pt x="0" y="27049"/>
                    <a:pt x="27049" y="0"/>
                    <a:pt x="6041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48984" y="1900439"/>
            <a:ext cx="5475220" cy="7357861"/>
            <a:chOff x="0" y="0"/>
            <a:chExt cx="3663950" cy="4923790"/>
          </a:xfrm>
        </p:grpSpPr>
        <p:sp>
          <p:nvSpPr>
            <p:cNvPr name="Freeform 7" id="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88364" r="-52156" t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222222"/>
            </a:solidFill>
          </p:spPr>
        </p:sp>
      </p:grpSp>
      <p:sp>
        <p:nvSpPr>
          <p:cNvPr name="AutoShape 9" id="9"/>
          <p:cNvSpPr/>
          <p:nvPr/>
        </p:nvSpPr>
        <p:spPr>
          <a:xfrm rot="-15312">
            <a:off x="8566022" y="3192018"/>
            <a:ext cx="4276970" cy="0"/>
          </a:xfrm>
          <a:prstGeom prst="line">
            <a:avLst/>
          </a:prstGeom>
          <a:ln cap="flat" w="3810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3033471" y="9066442"/>
            <a:ext cx="5873362" cy="1877916"/>
            <a:chOff x="0" y="0"/>
            <a:chExt cx="1546894" cy="49459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546894" cy="494595"/>
            </a:xfrm>
            <a:custGeom>
              <a:avLst/>
              <a:gdLst/>
              <a:ahLst/>
              <a:cxnLst/>
              <a:rect r="r" b="b" t="t" l="l"/>
              <a:pathLst>
                <a:path h="494595" w="1546894">
                  <a:moveTo>
                    <a:pt x="0" y="0"/>
                  </a:moveTo>
                  <a:lnTo>
                    <a:pt x="1546894" y="0"/>
                  </a:lnTo>
                  <a:lnTo>
                    <a:pt x="1546894" y="494595"/>
                  </a:lnTo>
                  <a:lnTo>
                    <a:pt x="0" y="494595"/>
                  </a:lnTo>
                  <a:close/>
                </a:path>
              </a:pathLst>
            </a:custGeom>
            <a:solidFill>
              <a:srgbClr val="2F2E2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594619" y="2406821"/>
            <a:ext cx="4276927" cy="79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League Spartan"/>
              </a:rPr>
              <a:t>ITERATION-II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94619" y="1814714"/>
            <a:ext cx="3232312" cy="6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3559">
                <a:solidFill>
                  <a:srgbClr val="000000"/>
                </a:solidFill>
                <a:latin typeface="Canva Sans 1"/>
              </a:rPr>
              <a:t>Work Done 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95396" y="3727052"/>
            <a:ext cx="8123750" cy="3614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Dataset generation for all other type of surgical instruments along with covering all types of defects like cracks , pores , corrosion, tucks and scratches </a:t>
            </a:r>
          </a:p>
          <a:p>
            <a:pPr>
              <a:lnSpc>
                <a:spcPts val="2100"/>
              </a:lnSpc>
            </a:pPr>
          </a:p>
          <a:p>
            <a:pPr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Fine Tunning YOLO Model to get better results .</a:t>
            </a:r>
          </a:p>
          <a:p>
            <a:pPr>
              <a:lnSpc>
                <a:spcPts val="2100"/>
              </a:lnSpc>
            </a:pPr>
          </a:p>
          <a:p>
            <a:pPr marL="532053" indent="-266027" lvl="1">
              <a:lnSpc>
                <a:spcPts val="3450"/>
              </a:lnSpc>
              <a:spcBef>
                <a:spcPct val="0"/>
              </a:spcBef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Developing a custom CNN best suitable for our use-case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514350" y="7969277"/>
            <a:ext cx="19075608" cy="2646123"/>
            <a:chOff x="0" y="0"/>
            <a:chExt cx="5024028" cy="69692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024029" cy="696921"/>
            </a:xfrm>
            <a:custGeom>
              <a:avLst/>
              <a:gdLst/>
              <a:ahLst/>
              <a:cxnLst/>
              <a:rect r="r" b="b" t="t" l="l"/>
              <a:pathLst>
                <a:path h="696921" w="5024029">
                  <a:moveTo>
                    <a:pt x="20699" y="0"/>
                  </a:moveTo>
                  <a:lnTo>
                    <a:pt x="5003330" y="0"/>
                  </a:lnTo>
                  <a:cubicBezTo>
                    <a:pt x="5008819" y="0"/>
                    <a:pt x="5014084" y="2181"/>
                    <a:pt x="5017966" y="6062"/>
                  </a:cubicBezTo>
                  <a:cubicBezTo>
                    <a:pt x="5021848" y="9944"/>
                    <a:pt x="5024029" y="15209"/>
                    <a:pt x="5024029" y="20699"/>
                  </a:cubicBezTo>
                  <a:lnTo>
                    <a:pt x="5024029" y="676223"/>
                  </a:lnTo>
                  <a:cubicBezTo>
                    <a:pt x="5024029" y="687654"/>
                    <a:pt x="5014762" y="696921"/>
                    <a:pt x="5003330" y="696921"/>
                  </a:cubicBezTo>
                  <a:lnTo>
                    <a:pt x="20699" y="696921"/>
                  </a:lnTo>
                  <a:cubicBezTo>
                    <a:pt x="9267" y="696921"/>
                    <a:pt x="0" y="687654"/>
                    <a:pt x="0" y="676223"/>
                  </a:cubicBezTo>
                  <a:lnTo>
                    <a:pt x="0" y="20699"/>
                  </a:lnTo>
                  <a:cubicBezTo>
                    <a:pt x="0" y="9267"/>
                    <a:pt x="9267" y="0"/>
                    <a:pt x="20699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85900" y="1396988"/>
            <a:ext cx="5628059" cy="7493025"/>
            <a:chOff x="0" y="0"/>
            <a:chExt cx="3663950" cy="4878070"/>
          </a:xfrm>
        </p:grpSpPr>
        <p:sp>
          <p:nvSpPr>
            <p:cNvPr name="Freeform 7" id="7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145" r="-145" t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222222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8090073" y="2688600"/>
            <a:ext cx="4502960" cy="0"/>
          </a:xfrm>
          <a:prstGeom prst="line">
            <a:avLst/>
          </a:prstGeom>
          <a:ln cap="flat" w="3810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994823" y="1301738"/>
            <a:ext cx="3232312" cy="6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3559">
                <a:solidFill>
                  <a:srgbClr val="000000"/>
                </a:solidFill>
                <a:latin typeface="Canva Sans 1"/>
              </a:rPr>
              <a:t>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94823" y="1893845"/>
            <a:ext cx="5419035" cy="79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League Spartan"/>
              </a:rPr>
              <a:t>GENERATION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51973" y="3089318"/>
            <a:ext cx="9359283" cy="475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Dataset generation for all other type of surgical instruments covering all types of defects </a:t>
            </a:r>
          </a:p>
          <a:p>
            <a:pPr algn="just">
              <a:lnSpc>
                <a:spcPts val="2100"/>
              </a:lnSpc>
            </a:pPr>
          </a:p>
          <a:p>
            <a:pPr algn="just"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Forceps , Scissors , Scalpel , Wax Probes and Needle Holders are the types of instruments which are captured</a:t>
            </a:r>
          </a:p>
          <a:p>
            <a:pPr algn="just">
              <a:lnSpc>
                <a:spcPts val="2100"/>
              </a:lnSpc>
            </a:pPr>
          </a:p>
          <a:p>
            <a:pPr algn="just"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Corrosion and Stains are the defects added during this iteration </a:t>
            </a:r>
          </a:p>
          <a:p>
            <a:pPr algn="just">
              <a:lnSpc>
                <a:spcPts val="2100"/>
              </a:lnSpc>
            </a:pPr>
          </a:p>
          <a:p>
            <a:pPr algn="just"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Solving class imbalance problem through </a:t>
            </a:r>
            <a:r>
              <a:rPr lang="en-US" sz="2464">
                <a:solidFill>
                  <a:srgbClr val="000000"/>
                </a:solidFill>
                <a:latin typeface="Poppins Bold"/>
              </a:rPr>
              <a:t>Selective Augmentation</a:t>
            </a:r>
          </a:p>
          <a:p>
            <a:pPr algn="just">
              <a:lnSpc>
                <a:spcPts val="34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234032" y="-883044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514649" y="555231"/>
            <a:ext cx="10696358" cy="88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  <a:spcBef>
                <a:spcPct val="0"/>
              </a:spcBef>
            </a:pPr>
            <a:r>
              <a:rPr lang="en-US" sz="5093">
                <a:solidFill>
                  <a:srgbClr val="000000"/>
                </a:solidFill>
                <a:latin typeface="League Spartan Bold"/>
              </a:rPr>
              <a:t>Instrument Categories Covered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744950" y="8963025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346594" y="2700842"/>
            <a:ext cx="2938789" cy="293878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5692" t="4944" r="5053" b="3963"/>
          <a:stretch>
            <a:fillRect/>
          </a:stretch>
        </p:blipFill>
        <p:spPr>
          <a:xfrm flipH="false" flipV="false" rot="0">
            <a:off x="9119303" y="2727844"/>
            <a:ext cx="2853055" cy="291178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730215" y="2700842"/>
            <a:ext cx="2938789" cy="293878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4056" t="7157" r="3280" b="1029"/>
          <a:stretch>
            <a:fillRect/>
          </a:stretch>
        </p:blipFill>
        <p:spPr>
          <a:xfrm flipH="false" flipV="false" rot="0">
            <a:off x="12730215" y="6565589"/>
            <a:ext cx="2938789" cy="291178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5496" r="5496" b="0"/>
          <a:stretch>
            <a:fillRect/>
          </a:stretch>
        </p:blipFill>
        <p:spPr>
          <a:xfrm flipH="false" flipV="false" rot="0">
            <a:off x="5346594" y="6538586"/>
            <a:ext cx="2938789" cy="293878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5433" t="3305" r="0" b="181"/>
          <a:stretch>
            <a:fillRect/>
          </a:stretch>
        </p:blipFill>
        <p:spPr>
          <a:xfrm flipH="false" flipV="false" rot="0">
            <a:off x="9119303" y="6565589"/>
            <a:ext cx="2853055" cy="291178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70320" y="5343525"/>
            <a:ext cx="3346073" cy="109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Open Sans Light Bold"/>
              </a:rPr>
              <a:t>Forceps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25663" y="9525000"/>
            <a:ext cx="136159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Tissue Forceps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62828" y="9525000"/>
            <a:ext cx="136600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Artery Forceps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55481" y="9525000"/>
            <a:ext cx="128825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Mayo Forceps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38170" y="5695633"/>
            <a:ext cx="173658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Dissecting Forceps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02486" y="5695633"/>
            <a:ext cx="208668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Babock Tissue Forceps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70350" y="5695633"/>
            <a:ext cx="173658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Dissecting Forceps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234032" y="-883044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44950" y="896302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346594" y="2691317"/>
            <a:ext cx="2938789" cy="293878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1008" t="0" r="1008" b="0"/>
          <a:stretch>
            <a:fillRect/>
          </a:stretch>
        </p:blipFill>
        <p:spPr>
          <a:xfrm flipH="false" flipV="false" rot="0">
            <a:off x="9119303" y="2718319"/>
            <a:ext cx="2853055" cy="291178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730215" y="2691317"/>
            <a:ext cx="2938789" cy="293878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459" r="0" b="459"/>
          <a:stretch>
            <a:fillRect/>
          </a:stretch>
        </p:blipFill>
        <p:spPr>
          <a:xfrm flipH="false" flipV="false" rot="0">
            <a:off x="12730215" y="6556064"/>
            <a:ext cx="2938789" cy="291178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346594" y="6529061"/>
            <a:ext cx="2938789" cy="293878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1008" t="0" r="1008" b="0"/>
          <a:stretch>
            <a:fillRect/>
          </a:stretch>
        </p:blipFill>
        <p:spPr>
          <a:xfrm flipH="false" flipV="false" rot="0">
            <a:off x="9119303" y="6556064"/>
            <a:ext cx="2853055" cy="291178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44347" y="5334000"/>
            <a:ext cx="3198019" cy="109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Open Sans Light Bold"/>
              </a:rPr>
              <a:t>Scissors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90460" y="9515475"/>
            <a:ext cx="223200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Bandage Cutting Scissor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3951" y="9515475"/>
            <a:ext cx="150375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Dressing Scissor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47134" y="9515475"/>
            <a:ext cx="150495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Bandage Scissor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18576" y="5686108"/>
            <a:ext cx="237577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Curved Dissecting Scissor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93356" y="5686108"/>
            <a:ext cx="150495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Bandage Scissor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11723" y="5686108"/>
            <a:ext cx="237577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Curved Dissecting Scissor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14649" y="555231"/>
            <a:ext cx="10696358" cy="88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  <a:spcBef>
                <a:spcPct val="0"/>
              </a:spcBef>
            </a:pPr>
            <a:r>
              <a:rPr lang="en-US" sz="5093">
                <a:solidFill>
                  <a:srgbClr val="000000"/>
                </a:solidFill>
                <a:latin typeface="League Spartan Bold"/>
              </a:rPr>
              <a:t>Instrument Categories Covered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234032" y="-883044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44950" y="896302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354146" y="2555953"/>
            <a:ext cx="2938789" cy="293878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1008" t="0" r="1008" b="0"/>
          <a:stretch>
            <a:fillRect/>
          </a:stretch>
        </p:blipFill>
        <p:spPr>
          <a:xfrm flipH="false" flipV="false" rot="0">
            <a:off x="12126855" y="2582955"/>
            <a:ext cx="2853055" cy="291178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354146" y="6393697"/>
            <a:ext cx="2938789" cy="293878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1008" t="0" r="1008" b="0"/>
          <a:stretch>
            <a:fillRect/>
          </a:stretch>
        </p:blipFill>
        <p:spPr>
          <a:xfrm flipH="false" flipV="false" rot="0">
            <a:off x="12126855" y="6420700"/>
            <a:ext cx="2853055" cy="291178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967331" y="3429565"/>
            <a:ext cx="2847142" cy="109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Open Sans Light Bold"/>
              </a:rPr>
              <a:t>Scalpel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42894" y="5550744"/>
            <a:ext cx="172319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Pencil Grip Scalpel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50680" y="5550744"/>
            <a:ext cx="180540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Palmar Grip Scalpel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8065" y="7267309"/>
            <a:ext cx="5825674" cy="109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Open Sans Light Bold"/>
              </a:rPr>
              <a:t>Miscellaneous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97730" y="9370586"/>
            <a:ext cx="102560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Wax Probe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64958" y="9361061"/>
            <a:ext cx="132671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 2"/>
              </a:rPr>
              <a:t>Needle Holder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14649" y="555231"/>
            <a:ext cx="10696358" cy="88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  <a:spcBef>
                <a:spcPct val="0"/>
              </a:spcBef>
            </a:pPr>
            <a:r>
              <a:rPr lang="en-US" sz="5093">
                <a:solidFill>
                  <a:srgbClr val="000000"/>
                </a:solidFill>
                <a:latin typeface="League Spartan Bold"/>
              </a:rPr>
              <a:t>Instrument Categories Covered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234032" y="-883044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44950" y="8963025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11427"/>
          <a:stretch>
            <a:fillRect/>
          </a:stretch>
        </p:blipFill>
        <p:spPr>
          <a:xfrm flipH="false" flipV="false" rot="0">
            <a:off x="7436144" y="2519901"/>
            <a:ext cx="3418807" cy="326314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23894" r="0" b="5845"/>
          <a:stretch>
            <a:fillRect/>
          </a:stretch>
        </p:blipFill>
        <p:spPr>
          <a:xfrm flipH="false" flipV="false" rot="0">
            <a:off x="2273103" y="2526093"/>
            <a:ext cx="3421290" cy="325695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6792" r="0" b="6792"/>
          <a:stretch>
            <a:fillRect/>
          </a:stretch>
        </p:blipFill>
        <p:spPr>
          <a:xfrm flipH="false" flipV="false" rot="0">
            <a:off x="12592997" y="2519901"/>
            <a:ext cx="3418807" cy="326314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700062" y="5889533"/>
            <a:ext cx="496067" cy="24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3">
                <a:solidFill>
                  <a:srgbClr val="000000"/>
                </a:solidFill>
                <a:latin typeface="Canva Sans 2 Bold"/>
              </a:rPr>
              <a:t>Pores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58958" y="5880620"/>
            <a:ext cx="373179" cy="24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3">
                <a:solidFill>
                  <a:srgbClr val="000000"/>
                </a:solidFill>
                <a:latin typeface="Canva Sans 2 Bold"/>
              </a:rPr>
              <a:t>Pits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36903" y="5880620"/>
            <a:ext cx="1604574" cy="24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3">
                <a:solidFill>
                  <a:srgbClr val="000000"/>
                </a:solidFill>
                <a:latin typeface="Canva Sans 2 Bold"/>
              </a:rPr>
              <a:t>Stains &amp; Scratches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4553"/>
          <a:stretch>
            <a:fillRect/>
          </a:stretch>
        </p:blipFill>
        <p:spPr>
          <a:xfrm flipH="false" flipV="false" rot="0">
            <a:off x="7439238" y="6435065"/>
            <a:ext cx="3418807" cy="326314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rcRect l="2018" t="0" r="2018" b="0"/>
          <a:stretch>
            <a:fillRect/>
          </a:stretch>
        </p:blipFill>
        <p:spPr>
          <a:xfrm flipH="false" flipV="false" rot="0">
            <a:off x="2276197" y="6441258"/>
            <a:ext cx="3421290" cy="32569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3610" r="0" b="3610"/>
          <a:stretch>
            <a:fillRect/>
          </a:stretch>
        </p:blipFill>
        <p:spPr>
          <a:xfrm flipH="false" flipV="false" rot="0">
            <a:off x="12596091" y="6435065"/>
            <a:ext cx="3418807" cy="326314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635832" y="9803333"/>
            <a:ext cx="624527" cy="24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3">
                <a:solidFill>
                  <a:srgbClr val="000000"/>
                </a:solidFill>
                <a:latin typeface="Canva Sans 2 Bold"/>
              </a:rPr>
              <a:t>Broken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89008" y="9795784"/>
            <a:ext cx="585198" cy="24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3">
                <a:solidFill>
                  <a:srgbClr val="000000"/>
                </a:solidFill>
                <a:latin typeface="Canva Sans 2 Bold"/>
              </a:rPr>
              <a:t>Cracks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99747" y="9795784"/>
            <a:ext cx="1678886" cy="24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403">
                <a:solidFill>
                  <a:srgbClr val="000000"/>
                </a:solidFill>
                <a:latin typeface="Canva Sans 2 Bold"/>
              </a:rPr>
              <a:t>Corrosion / Rusting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14649" y="555231"/>
            <a:ext cx="10696358" cy="88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  <a:spcBef>
                <a:spcPct val="0"/>
              </a:spcBef>
            </a:pPr>
            <a:r>
              <a:rPr lang="en-US" sz="5093">
                <a:solidFill>
                  <a:srgbClr val="000000"/>
                </a:solidFill>
                <a:latin typeface="League Spartan Bold"/>
              </a:rPr>
              <a:t>Defect Categories Covered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22" r="0" b="80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2700000">
            <a:off x="15293469" y="710909"/>
            <a:ext cx="10388212" cy="9451405"/>
            <a:chOff x="0" y="0"/>
            <a:chExt cx="2735990" cy="248925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735990" cy="2489259"/>
            </a:xfrm>
            <a:custGeom>
              <a:avLst/>
              <a:gdLst/>
              <a:ahLst/>
              <a:cxnLst/>
              <a:rect r="r" b="b" t="t" l="l"/>
              <a:pathLst>
                <a:path h="2489259" w="2735990">
                  <a:moveTo>
                    <a:pt x="38008" y="0"/>
                  </a:moveTo>
                  <a:lnTo>
                    <a:pt x="2697982" y="0"/>
                  </a:lnTo>
                  <a:cubicBezTo>
                    <a:pt x="2718973" y="0"/>
                    <a:pt x="2735990" y="17017"/>
                    <a:pt x="2735990" y="38008"/>
                  </a:cubicBezTo>
                  <a:lnTo>
                    <a:pt x="2735990" y="2451251"/>
                  </a:lnTo>
                  <a:cubicBezTo>
                    <a:pt x="2735990" y="2461331"/>
                    <a:pt x="2731986" y="2470999"/>
                    <a:pt x="2724858" y="2478127"/>
                  </a:cubicBezTo>
                  <a:cubicBezTo>
                    <a:pt x="2717730" y="2485255"/>
                    <a:pt x="2708062" y="2489259"/>
                    <a:pt x="2697982" y="2489259"/>
                  </a:cubicBezTo>
                  <a:lnTo>
                    <a:pt x="38008" y="2489259"/>
                  </a:lnTo>
                  <a:cubicBezTo>
                    <a:pt x="27928" y="2489259"/>
                    <a:pt x="18260" y="2485255"/>
                    <a:pt x="11132" y="2478127"/>
                  </a:cubicBezTo>
                  <a:cubicBezTo>
                    <a:pt x="4004" y="2470999"/>
                    <a:pt x="0" y="2461331"/>
                    <a:pt x="0" y="2451251"/>
                  </a:cubicBezTo>
                  <a:lnTo>
                    <a:pt x="0" y="38008"/>
                  </a:lnTo>
                  <a:cubicBezTo>
                    <a:pt x="0" y="27928"/>
                    <a:pt x="4004" y="18260"/>
                    <a:pt x="11132" y="11132"/>
                  </a:cubicBezTo>
                  <a:cubicBezTo>
                    <a:pt x="18260" y="4004"/>
                    <a:pt x="27928" y="0"/>
                    <a:pt x="38008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12561">
            <a:off x="1605865" y="3149828"/>
            <a:ext cx="5204342" cy="0"/>
          </a:xfrm>
          <a:prstGeom prst="line">
            <a:avLst/>
          </a:prstGeom>
          <a:ln cap="flat" w="38100">
            <a:solidFill>
              <a:srgbClr val="2222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962038" y="3925042"/>
            <a:ext cx="7452503" cy="300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Total Images in Dataset :- </a:t>
            </a:r>
            <a:r>
              <a:rPr lang="en-US" sz="2464">
                <a:solidFill>
                  <a:srgbClr val="000000"/>
                </a:solidFill>
                <a:latin typeface="Poppins Bold"/>
              </a:rPr>
              <a:t>3746</a:t>
            </a:r>
          </a:p>
          <a:p>
            <a:pPr>
              <a:lnSpc>
                <a:spcPts val="2100"/>
              </a:lnSpc>
            </a:pPr>
          </a:p>
          <a:p>
            <a:pPr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Train Test and Validation Split </a:t>
            </a:r>
          </a:p>
          <a:p>
            <a:pPr>
              <a:lnSpc>
                <a:spcPts val="3450"/>
              </a:lnSpc>
            </a:pPr>
            <a:r>
              <a:rPr lang="en-US" sz="2464">
                <a:solidFill>
                  <a:srgbClr val="000000"/>
                </a:solidFill>
                <a:latin typeface="Poppins"/>
              </a:rPr>
              <a:t>       </a:t>
            </a:r>
            <a:r>
              <a:rPr lang="en-US" sz="2464">
                <a:solidFill>
                  <a:srgbClr val="000000"/>
                </a:solidFill>
                <a:latin typeface="Poppins Bold"/>
              </a:rPr>
              <a:t>(75% , 12.5% &amp; 12.5%) approx</a:t>
            </a: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Poppins Bold"/>
              </a:rPr>
              <a:t> </a:t>
            </a:r>
          </a:p>
          <a:p>
            <a:pPr marL="532053" indent="-266027" lvl="1">
              <a:lnSpc>
                <a:spcPts val="3450"/>
              </a:lnSpc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Defected Samples :- </a:t>
            </a:r>
            <a:r>
              <a:rPr lang="en-US" sz="2464">
                <a:solidFill>
                  <a:srgbClr val="000000"/>
                </a:solidFill>
                <a:latin typeface="Poppins Bold"/>
              </a:rPr>
              <a:t>1716</a:t>
            </a:r>
          </a:p>
          <a:p>
            <a:pPr>
              <a:lnSpc>
                <a:spcPts val="2100"/>
              </a:lnSpc>
            </a:pPr>
          </a:p>
          <a:p>
            <a:pPr marL="532053" indent="-266027" lvl="1">
              <a:lnSpc>
                <a:spcPts val="3450"/>
              </a:lnSpc>
              <a:spcBef>
                <a:spcPct val="0"/>
              </a:spcBef>
              <a:buFont typeface="Arial"/>
              <a:buChar char="•"/>
            </a:pPr>
            <a:r>
              <a:rPr lang="en-US" sz="2464">
                <a:solidFill>
                  <a:srgbClr val="000000"/>
                </a:solidFill>
                <a:latin typeface="Poppins"/>
              </a:rPr>
              <a:t>Un-Defected Samples :- </a:t>
            </a:r>
            <a:r>
              <a:rPr lang="en-US" sz="2464">
                <a:solidFill>
                  <a:srgbClr val="000000"/>
                </a:solidFill>
                <a:latin typeface="Poppins Bold"/>
              </a:rPr>
              <a:t>2030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5813" y="2364614"/>
            <a:ext cx="5538194" cy="79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League Spartan"/>
              </a:rPr>
              <a:t>DATASET STATS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5813" y="1772507"/>
            <a:ext cx="3232312" cy="6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3"/>
              </a:lnSpc>
              <a:spcBef>
                <a:spcPct val="0"/>
              </a:spcBef>
            </a:pPr>
            <a:r>
              <a:rPr lang="en-US" sz="3559">
                <a:solidFill>
                  <a:srgbClr val="000000"/>
                </a:solidFill>
                <a:latin typeface="Canva Sans 1"/>
              </a:rPr>
              <a:t>Summarized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406229" y="1464570"/>
            <a:ext cx="5475220" cy="7357861"/>
            <a:chOff x="0" y="0"/>
            <a:chExt cx="3663950" cy="4923790"/>
          </a:xfrm>
        </p:grpSpPr>
        <p:sp>
          <p:nvSpPr>
            <p:cNvPr name="Freeform 11" id="11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81729" r="-28673" t="-7866" b="-9061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2F2E2E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DAFW_lGuc-s</dc:identifier>
  <dcterms:modified xsi:type="dcterms:W3CDTF">2011-08-01T06:04:30Z</dcterms:modified>
  <cp:revision>1</cp:revision>
  <dc:title>Final Evaluation</dc:title>
</cp:coreProperties>
</file>